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258" r:id="rId4"/>
    <p:sldId id="259" r:id="rId5"/>
    <p:sldId id="260" r:id="rId6"/>
    <p:sldId id="261" r:id="rId7"/>
    <p:sldId id="34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558" r:id="rId21"/>
    <p:sldId id="557" r:id="rId22"/>
    <p:sldId id="308" r:id="rId23"/>
    <p:sldId id="274" r:id="rId24"/>
    <p:sldId id="275" r:id="rId25"/>
    <p:sldId id="276" r:id="rId26"/>
    <p:sldId id="277" r:id="rId27"/>
    <p:sldId id="559" r:id="rId28"/>
    <p:sldId id="278" r:id="rId29"/>
    <p:sldId id="279" r:id="rId30"/>
    <p:sldId id="560" r:id="rId31"/>
    <p:sldId id="280" r:id="rId32"/>
    <p:sldId id="281" r:id="rId33"/>
    <p:sldId id="56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6" r:id="rId48"/>
    <p:sldId id="295" r:id="rId49"/>
    <p:sldId id="565" r:id="rId50"/>
    <p:sldId id="297" r:id="rId51"/>
    <p:sldId id="563" r:id="rId52"/>
    <p:sldId id="564" r:id="rId53"/>
    <p:sldId id="298" r:id="rId54"/>
    <p:sldId id="562" r:id="rId55"/>
    <p:sldId id="299" r:id="rId56"/>
    <p:sldId id="566" r:id="rId57"/>
    <p:sldId id="567" r:id="rId58"/>
    <p:sldId id="568" r:id="rId59"/>
    <p:sldId id="569" r:id="rId60"/>
    <p:sldId id="570" r:id="rId61"/>
    <p:sldId id="571" r:id="rId62"/>
    <p:sldId id="572" r:id="rId63"/>
    <p:sldId id="573" r:id="rId64"/>
    <p:sldId id="303" r:id="rId65"/>
    <p:sldId id="304" r:id="rId66"/>
    <p:sldId id="305" r:id="rId67"/>
    <p:sldId id="574" r:id="rId68"/>
    <p:sldId id="309" r:id="rId69"/>
    <p:sldId id="307" r:id="rId70"/>
    <p:sldId id="310" r:id="rId71"/>
    <p:sldId id="311" r:id="rId72"/>
    <p:sldId id="312" r:id="rId73"/>
    <p:sldId id="537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575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576" r:id="rId92"/>
    <p:sldId id="329" r:id="rId93"/>
    <p:sldId id="330" r:id="rId94"/>
    <p:sldId id="331" r:id="rId95"/>
    <p:sldId id="556" r:id="rId96"/>
    <p:sldId id="549" r:id="rId97"/>
    <p:sldId id="550" r:id="rId98"/>
    <p:sldId id="551" r:id="rId99"/>
    <p:sldId id="552" r:id="rId100"/>
    <p:sldId id="553" r:id="rId101"/>
    <p:sldId id="554" r:id="rId102"/>
    <p:sldId id="555" r:id="rId103"/>
    <p:sldId id="337" r:id="rId104"/>
    <p:sldId id="339" r:id="rId10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5">
          <p15:clr>
            <a:srgbClr val="A4A3A4"/>
          </p15:clr>
        </p15:guide>
        <p15:guide id="2" pos="541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7" roundtripDataSignature="AMtx7mgKm16IHl8Yelu6tZIgpqc93quw9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elia Blevins" initials="" lastIdx="2" clrIdx="0"/>
  <p:cmAuthor id="1" name="Reza S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555"/>
        <p:guide pos="54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customschemas.google.com/relationships/presentationmetadata" Target="meta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26T13:38:12.192" idx="2">
    <p:pos x="6000" y="0"/>
    <p:text>@zaalion@gmail.com - we have started requesting that talent include a recap or course outcomes slide at the end of the presentation. These can be pulled from the proposal if you'd like. Thanks!
_Reassigned to Reza S_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adf1Xew"/>
      </p:ext>
    </p:extLst>
  </p:cm>
  <p:cm authorId="1" dt="2022-08-26T13:38:08.765" idx="3">
    <p:pos x="6000" y="0"/>
    <p:text>Done. This is added before the current slide. This is a reminder for me to review the exam measured skills with them.</p:text>
    <p:extLst>
      <p:ext uri="{C676402C-5697-4E1C-873F-D02D1690AC5C}">
        <p15:threadingInfo xmlns:p15="http://schemas.microsoft.com/office/powerpoint/2012/main" timeZoneBias="0">
          <p15:parentCm authorId="0" idx="2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achTE0E"/>
      </p:ext>
    </p:extLst>
  </p:cm>
  <p:cm authorId="1" dt="2022-08-26T13:38:12.192" idx="4">
    <p:pos x="6000" y="0"/>
    <p:text>Done</p:text>
    <p:extLst>
      <p:ext uri="{C676402C-5697-4E1C-873F-D02D1690AC5C}">
        <p15:threadingInfo xmlns:p15="http://schemas.microsoft.com/office/powerpoint/2012/main" timeZoneBias="0">
          <p15:parentCm authorId="0" idx="2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achTE0I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" name="Google Shape;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cf237b2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ccf237b2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87554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cf237b2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ccf237b2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5210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cf237b2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ccf237b2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68269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0" name="Google Shape;65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1" name="Google Shape;66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8969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1182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267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2278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147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6135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" name="Google Shape;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020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" name="Google Shape;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180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13001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" name="Google Shape;26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" name="Google Shape;26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98282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15259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96132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4253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9060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60662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27153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45901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94636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96360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14448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" name="Google Shape;36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2" name="Google Shape;37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5" name="Google Shape;2715;p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1" name="Google Shape;39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4" name="Google Shape;40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8" name="Google Shape;41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8" name="Google Shape;4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4" name="Google Shape;44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8" name="Google Shape;45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8" name="Google Shape;45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04251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2" name="Google Shape;47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6" name="Google Shape;48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2" name="Google Shape;49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7" name="Google Shape;50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3" name="Google Shape;52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0" name="Google Shape;54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6" name="Google Shape;54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0" name="Google Shape;58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0" name="Google Shape;58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48283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3" name="Google Shape;60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9" name="Google Shape;60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cf237b27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ccf237b27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cf237b27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ccf237b27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7000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cf237b27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ccf237b27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cf237b2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ccf237b2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cf237b2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ccf237b2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76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122" y="4493182"/>
            <a:ext cx="417164" cy="33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85" descr="Master_slide_bg_gradient_red_ba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381" y="254004"/>
            <a:ext cx="1434213" cy="457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alion/oreilly-az-5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docs.microsoft.com/en-us/certifications/exams/az-500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alion/oreilly-az-500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alion/oreilly-az-50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query.prod.cms.rt.microsoft.com/cms/api/am/binary/RE3VC7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ctive-directory/external-identities/b2b-quickstart-add-guest-users-portal" TargetMode="External"/><Relationship Id="rId3" Type="http://schemas.openxmlformats.org/officeDocument/2006/relationships/hyperlink" Target="https://docs.microsoft.com/en-us/azure/active-directory/managed-identities-azure-resources/qs-configure-portal-windows-vm" TargetMode="External"/><Relationship Id="rId7" Type="http://schemas.openxmlformats.org/officeDocument/2006/relationships/hyperlink" Target="https://docs.microsoft.com/en-us/azure/active-directory/fundamentals/add-users-azure-active-director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active-directory/fundamentals/active-directory-manage-groups" TargetMode="External"/><Relationship Id="rId5" Type="http://schemas.openxmlformats.org/officeDocument/2006/relationships/hyperlink" Target="https://docs.microsoft.com/en-us/azure/active-directory/managed-identities-azure-resources/managed-identities-status" TargetMode="External"/><Relationship Id="rId10" Type="http://schemas.openxmlformats.org/officeDocument/2006/relationships/hyperlink" Target="https://docs.microsoft.com/en-us/azure/active-directory/roles/administrative-units" TargetMode="External"/><Relationship Id="rId4" Type="http://schemas.openxmlformats.org/officeDocument/2006/relationships/hyperlink" Target="https://docs.microsoft.com/en-us/azure/active-directory/managed-identities-azure-resources/overview" TargetMode="External"/><Relationship Id="rId9" Type="http://schemas.openxmlformats.org/officeDocument/2006/relationships/hyperlink" Target="https://docs.microsoft.com/en-us/azure/active-directory/external-identities/external-identities-overvie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managed-identities-azure-resources/managed-identities-statu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ctive-directory/fundamentals/concept-learn-about-group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twitter.com/Zaalion" TargetMode="External"/><Relationship Id="rId7" Type="http://schemas.openxmlformats.org/officeDocument/2006/relationships/hyperlink" Target="https://www.credly.com/badges/40f00d57-a33f-43e8-bdd9-1563754c1ebd/public_u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www.credly.com/badges/610a3adb-35ba-42ce-b81c-53be3c3f6222/public_url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www.credly.com/badges/85932b2c-f4a5-495f-8c6e-4c0a012d51a7/public_ur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ctive-directory/external-identities/external-identities-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ctive-directory/roles/administrative-unit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fundamentals/threat-detec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ctive-directory/identity-protection/howto-identity-protection-configure-notifications" TargetMode="External"/><Relationship Id="rId13" Type="http://schemas.openxmlformats.org/officeDocument/2006/relationships/hyperlink" Target="https://docs.microsoft.com/en-us/azure/active-directory/governance/perform-access-review" TargetMode="External"/><Relationship Id="rId3" Type="http://schemas.openxmlformats.org/officeDocument/2006/relationships/hyperlink" Target="https://docs.microsoft.com/en-us/azure/active-directory/privileged-identity-management/pim-getting-started" TargetMode="External"/><Relationship Id="rId7" Type="http://schemas.openxmlformats.org/officeDocument/2006/relationships/hyperlink" Target="https://learn.microsoft.com/en-us/azure/active-directory/authentication/tutorial-enable-azure-mfa" TargetMode="External"/><Relationship Id="rId12" Type="http://schemas.openxmlformats.org/officeDocument/2006/relationships/hyperlink" Target="https://docs.microsoft.com/en-us/azure/active-directory/governance/access-reviews-application-prepara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active-directory/conditional-access/overview" TargetMode="External"/><Relationship Id="rId11" Type="http://schemas.openxmlformats.org/officeDocument/2006/relationships/hyperlink" Target="https://docs.microsoft.com/en-us/azure/active-directory/governance/create-access-review" TargetMode="External"/><Relationship Id="rId5" Type="http://schemas.openxmlformats.org/officeDocument/2006/relationships/hyperlink" Target="https://docs.microsoft.com/en-us/azure/active-directory/privileged-identity-management/pim-configure" TargetMode="External"/><Relationship Id="rId15" Type="http://schemas.openxmlformats.org/officeDocument/2006/relationships/hyperlink" Target="https://docs.microsoft.com/en-us/azure/active-directory/governance/complete-access-review" TargetMode="External"/><Relationship Id="rId10" Type="http://schemas.openxmlformats.org/officeDocument/2006/relationships/hyperlink" Target="https://docs.microsoft.com/en-us/azure/active-directory/authentication/concept-authentication-passwordless" TargetMode="External"/><Relationship Id="rId4" Type="http://schemas.openxmlformats.org/officeDocument/2006/relationships/hyperlink" Target="https://docs.microsoft.com/en-us/learn/modules/azure-ad-privileged-identity-management/" TargetMode="External"/><Relationship Id="rId9" Type="http://schemas.openxmlformats.org/officeDocument/2006/relationships/hyperlink" Target="https://docs.microsoft.com/en-us/azure/active-directory/identity-protection/overview-identity-protection" TargetMode="External"/><Relationship Id="rId14" Type="http://schemas.openxmlformats.org/officeDocument/2006/relationships/hyperlink" Target="https://docs.microsoft.com/en-us/azure/active-directory/governance/review-your-acces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view/Microsoft_Azure_PIMCommon/CommonMenuBlade/~/quickStar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privileged-identity-management/pim-configur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conditional-access/overvie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ctive-directory/identity-protection/howto-identity-protection-configure-notification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authentication/concept-mfa-howitwork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authentication/concept-authentication-passwordles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ctive-directory/governance/create-access-review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ctive-directory/develop/v2-permissions-and-consent" TargetMode="External"/><Relationship Id="rId3" Type="http://schemas.openxmlformats.org/officeDocument/2006/relationships/hyperlink" Target="https://docs.microsoft.com/en-us/azure/active-directory/manage-apps/what-is-single-sign-on" TargetMode="External"/><Relationship Id="rId7" Type="http://schemas.openxmlformats.org/officeDocument/2006/relationships/hyperlink" Target="https://docs.microsoft.com/en-us/azure/active-directory/develop/howto-create-service-principal-portal" TargetMode="External"/><Relationship Id="rId12" Type="http://schemas.openxmlformats.org/officeDocument/2006/relationships/hyperlink" Target="https://docs.microsoft.com/en-us/azure-sphere/deployment/authenticate-service-principa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active-directory/develop/quickstart-register-app" TargetMode="External"/><Relationship Id="rId11" Type="http://schemas.openxmlformats.org/officeDocument/2006/relationships/hyperlink" Target="https://docs.microsoft.com/en-us/azure-sphere/deployment/authenticate-options" TargetMode="External"/><Relationship Id="rId5" Type="http://schemas.openxmlformats.org/officeDocument/2006/relationships/hyperlink" Target="https://docs.microsoft.com/en-us/learn/modules/enable-single-sign-on/" TargetMode="External"/><Relationship Id="rId10" Type="http://schemas.openxmlformats.org/officeDocument/2006/relationships/hyperlink" Target="https://docs.microsoft.com/en-us/graph/notifications-integration-app-registration" TargetMode="External"/><Relationship Id="rId4" Type="http://schemas.openxmlformats.org/officeDocument/2006/relationships/hyperlink" Target="https://docs.microsoft.com/en-us/azure/active-directory/manage-apps/plan-sso-deployment" TargetMode="External"/><Relationship Id="rId9" Type="http://schemas.openxmlformats.org/officeDocument/2006/relationships/hyperlink" Target="https://docs.microsoft.com/en-us/azure/active-directory/develop/application-consent-experien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patterns/federated-identit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application-consent-experienc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-sphere/deployment/authenticate-option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overview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active-directory/roles/custom-create" TargetMode="External"/><Relationship Id="rId5" Type="http://schemas.openxmlformats.org/officeDocument/2006/relationships/hyperlink" Target="https://docs.microsoft.com/en-us/azure/role-based-access-control/role-assignments-portal?tabs=current" TargetMode="External"/><Relationship Id="rId4" Type="http://schemas.openxmlformats.org/officeDocument/2006/relationships/hyperlink" Target="https://docs.microsoft.com/en-us/azure/role-based-access-control/role-definition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@zaalion.com/resource/subscriptions/19969c81-e8ff-4585-8c2f-3f196b588227/user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view/Microsoft_Azure_AD/AddRoleAssignmentsLandingBlade/scope/%2Fsubscriptions%2F19969c81-e8ff-4585-8c2f-3f196b588227/abacSettings~/null/priorityRoles~/%5B%5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view/Microsoft_Azure_AD/CreateCustomRoleLandingBlade/roleId~/null/scope/%2Fsubscriptions%2F19969c81-e8ff-4585-8c2f-3f196b588227/cloneRoleFlag~/false/createRoleFlag~/true/priorityRoles~/%5B%5D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pplication-gateway/overview" TargetMode="External"/><Relationship Id="rId13" Type="http://schemas.openxmlformats.org/officeDocument/2006/relationships/hyperlink" Target="https://docs.microsoft.com/en-us/azure/web-application-firewall/overview" TargetMode="External"/><Relationship Id="rId18" Type="http://schemas.openxmlformats.org/officeDocument/2006/relationships/hyperlink" Target="https://docs.microsoft.com/en-us/azure/app-service/overview-vnet-integration" TargetMode="External"/><Relationship Id="rId26" Type="http://schemas.openxmlformats.org/officeDocument/2006/relationships/hyperlink" Target="https://docs.microsoft.com/en-us/azure/ddos-protection/ddos-protection-overview" TargetMode="External"/><Relationship Id="rId3" Type="http://schemas.openxmlformats.org/officeDocument/2006/relationships/hyperlink" Target="https://docs.microsoft.com/en-us/azure/architecture/reference-architectures/dmz/secure-vnet-dmz?tabs=portal" TargetMode="External"/><Relationship Id="rId21" Type="http://schemas.openxmlformats.org/officeDocument/2006/relationships/hyperlink" Target="https://docs.microsoft.com/en-us/azure/virtual-network/virtual-network-service-endpoints-overview" TargetMode="External"/><Relationship Id="rId7" Type="http://schemas.openxmlformats.org/officeDocument/2006/relationships/hyperlink" Target="https://docs.microsoft.com/en-us/azure/application-gateway/quick-create-portal" TargetMode="External"/><Relationship Id="rId12" Type="http://schemas.openxmlformats.org/officeDocument/2006/relationships/hyperlink" Target="https://docs.microsoft.com/en-us/azure/web-application-firewall/afds/waf-front-door-create-portal" TargetMode="External"/><Relationship Id="rId17" Type="http://schemas.openxmlformats.org/officeDocument/2006/relationships/hyperlink" Target="https://docs.microsoft.com/en-us/azure/app-service/app-service-ip-restrictions" TargetMode="External"/><Relationship Id="rId25" Type="http://schemas.openxmlformats.org/officeDocument/2006/relationships/hyperlink" Target="https://docs.microsoft.com/en-us/azure/private-link/private-link-overview" TargetMode="External"/><Relationship Id="rId2" Type="http://schemas.openxmlformats.org/officeDocument/2006/relationships/notesSlide" Target="../notesSlides/notesSlide42.xml"/><Relationship Id="rId16" Type="http://schemas.openxmlformats.org/officeDocument/2006/relationships/hyperlink" Target="https://docs.microsoft.com/en-us/azure/key-vault/general/network-security" TargetMode="External"/><Relationship Id="rId20" Type="http://schemas.openxmlformats.org/officeDocument/2006/relationships/hyperlink" Target="https://docs.microsoft.com/en-us/azure/virtual-network/tutorial-restrict-network-access-to-resourc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firewall-manager/deployment-overview" TargetMode="External"/><Relationship Id="rId11" Type="http://schemas.openxmlformats.org/officeDocument/2006/relationships/hyperlink" Target="https://docs.microsoft.com/en-us/azure/web-application-firewall/ag/application-gateway-web-application-firewall-portal" TargetMode="External"/><Relationship Id="rId24" Type="http://schemas.openxmlformats.org/officeDocument/2006/relationships/hyperlink" Target="https://docs.microsoft.com/en-us/azure/private-link/tutorial-private-endpoint-storage-portal" TargetMode="External"/><Relationship Id="rId5" Type="http://schemas.openxmlformats.org/officeDocument/2006/relationships/hyperlink" Target="https://docs.microsoft.com/en-us/azure/firewall/tutorial-firewall-deploy-portal" TargetMode="External"/><Relationship Id="rId15" Type="http://schemas.openxmlformats.org/officeDocument/2006/relationships/hyperlink" Target="https://docs.microsoft.com/en-us/azure/azure-sql/database/firewall-configure?view=azuresql" TargetMode="External"/><Relationship Id="rId23" Type="http://schemas.openxmlformats.org/officeDocument/2006/relationships/hyperlink" Target="https://docs.microsoft.com/en-us/azure/private-link/private-endpoint-overview" TargetMode="External"/><Relationship Id="rId10" Type="http://schemas.openxmlformats.org/officeDocument/2006/relationships/hyperlink" Target="https://docs.microsoft.com/en-us/azure/frontdoor/front-door-overview" TargetMode="External"/><Relationship Id="rId19" Type="http://schemas.openxmlformats.org/officeDocument/2006/relationships/hyperlink" Target="https://docs.microsoft.com/en-us/azure/azure-functions/functions-networking-options?tabs=azure-cli" TargetMode="External"/><Relationship Id="rId4" Type="http://schemas.openxmlformats.org/officeDocument/2006/relationships/hyperlink" Target="https://docs.microsoft.com/en-us/azure/security/fundamentals/network-overview" TargetMode="External"/><Relationship Id="rId9" Type="http://schemas.openxmlformats.org/officeDocument/2006/relationships/hyperlink" Target="https://docs.microsoft.com/en-us/azure/frontdoor/create-front-door-portal" TargetMode="External"/><Relationship Id="rId14" Type="http://schemas.openxmlformats.org/officeDocument/2006/relationships/hyperlink" Target="https://docs.microsoft.com/en-us/azure/storage/common/storage-network-security?tabs=azure-portal" TargetMode="External"/><Relationship Id="rId22" Type="http://schemas.openxmlformats.org/officeDocument/2006/relationships/hyperlink" Target="https://docs.microsoft.com/en-us/azure/private-link/create-private-endpoint-portal?tabs=dynamic-i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reference-architectures/dmz/secure-vnet-dmz?tabs=porta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example-scenario/wsu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reference-architectures/hybrid-networking/hub-spoke?tabs=cli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lication-gateway/overview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web-application-firewall/overview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frontdoor/front-door-overview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example-scenario/integrated-multiservices/virtual-network-integration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network/virtual-network-service-endpoints-overview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virtual-network/virtual-network-service-endpoints-overview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example-scenario/security/hardened-web-app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dos-protection/ddos-protection-overview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high-availability/ref-arch-iaas-web-and-db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ecurity/benchmark/azure/baselines/container-instances-security-baseline" TargetMode="External"/><Relationship Id="rId13" Type="http://schemas.openxmlformats.org/officeDocument/2006/relationships/hyperlink" Target="https://docs.microsoft.com/en-us/azure/app-service/overview-security" TargetMode="External"/><Relationship Id="rId3" Type="http://schemas.openxmlformats.org/officeDocument/2006/relationships/hyperlink" Target="https://docs.microsoft.com/en-us/azure/defender-for-cloud/endpoint-protection-recommendations-technical" TargetMode="External"/><Relationship Id="rId7" Type="http://schemas.openxmlformats.org/officeDocument/2006/relationships/hyperlink" Target="https://docs.microsoft.com/en-us/azure/defender-for-cloud/defender-for-containers-introduction" TargetMode="External"/><Relationship Id="rId12" Type="http://schemas.openxmlformats.org/officeDocument/2006/relationships/hyperlink" Target="https://docs.microsoft.com/en-us/azure/logic-apps/logic-apps-securing-a-logic-app?tabs=azure-porta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aks/operator-best-practices-cluster-security?tabs=azure-cli" TargetMode="External"/><Relationship Id="rId11" Type="http://schemas.openxmlformats.org/officeDocument/2006/relationships/hyperlink" Target="https://docs.microsoft.com/en-us/azure/architecture/serverless-quest/functions-app-security" TargetMode="External"/><Relationship Id="rId5" Type="http://schemas.openxmlformats.org/officeDocument/2006/relationships/hyperlink" Target="https://docs.microsoft.com/en-us/azure/container-instances/container-instances-image-security" TargetMode="External"/><Relationship Id="rId15" Type="http://schemas.openxmlformats.org/officeDocument/2006/relationships/hyperlink" Target="https://docs.microsoft.com/en-us/azure/security/fundamentals/encryption-overview#encryption-of-data-in-transit" TargetMode="External"/><Relationship Id="rId10" Type="http://schemas.openxmlformats.org/officeDocument/2006/relationships/hyperlink" Target="https://docs.microsoft.com/en-us/azure/container-registry/container-registry-authentication?tabs=azure-cli" TargetMode="External"/><Relationship Id="rId4" Type="http://schemas.openxmlformats.org/officeDocument/2006/relationships/hyperlink" Target="https://docs.microsoft.com/en-us/azure/automation/update-management/overview" TargetMode="External"/><Relationship Id="rId9" Type="http://schemas.openxmlformats.org/officeDocument/2006/relationships/hyperlink" Target="https://docs.microsoft.com/en-us/azure/container-registry/container-registry-roles?tabs=azure-cli" TargetMode="External"/><Relationship Id="rId14" Type="http://schemas.openxmlformats.org/officeDocument/2006/relationships/hyperlink" Target="https://docs.microsoft.com/en-us/azure/security/fundamentals/encryption-atrest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fender-for-cloud/endpoint-protection-recommendations-technica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utomation/update-management/overview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ntainer-instances/container-instances-image-security" TargetMode="External"/><Relationship Id="rId7" Type="http://schemas.openxmlformats.org/officeDocument/2006/relationships/hyperlink" Target="https://learn.microsoft.com/en-us/azure/container-apps/authentication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azure/aks/concepts-security" TargetMode="External"/><Relationship Id="rId5" Type="http://schemas.openxmlformats.org/officeDocument/2006/relationships/hyperlink" Target="https://learn.microsoft.com/en-us/security/benchmark/azure/baselines/container-instances-security-baseline" TargetMode="External"/><Relationship Id="rId4" Type="http://schemas.openxmlformats.org/officeDocument/2006/relationships/hyperlink" Target="https://learn.microsoft.com/en-us/azure/defender-for-cloud/defender-for-containers-introductio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ntainer-registry/container-registry-authentication?tabs=azure-cl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hyperlink" Target="https://learn.microsoft.com/en-us/azure/architecture/reference-architectures/ai/realtime-scoring-r" TargetMode="External"/><Relationship Id="rId4" Type="http://schemas.openxmlformats.org/officeDocument/2006/relationships/hyperlink" Target="https://learn.microsoft.com/en-us/azure/container-registry/container-registry-roles?tabs=azure-cl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alion/oreilly-az-5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logic-apps/logic-apps-securing-a-logic-app?tabs=azure-porta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azure/azure-functions/security-concepts?tabs=v4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p-service/overview-security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arn.microsoft.com/en-us/security/benchmark/azure/baselines/app-service-security-baseline" TargetMode="External"/><Relationship Id="rId4" Type="http://schemas.openxmlformats.org/officeDocument/2006/relationships/hyperlink" Target="https://learn.microsoft.com/en-us/azure/app-service/security-recommendation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ecurity/fundamentals/encryption-atrest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hyperlink" Target="https://learn.microsoft.com/en-us/azure/cosmos-db/database-encryption-at-rest" TargetMode="External"/><Relationship Id="rId4" Type="http://schemas.openxmlformats.org/officeDocument/2006/relationships/hyperlink" Target="https://learn.microsoft.com/en-us/azure/storage/common/storage-service-encryption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ecurity/fundamentals/encryption-overview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fender-for-cloud/custom-security-policies?pivots=azure-porta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microsoft.com/en-us/azure/defender-for-cloud/tutorial-security-policy" TargetMode="External"/><Relationship Id="rId4" Type="http://schemas.openxmlformats.org/officeDocument/2006/relationships/hyperlink" Target="https://docs.microsoft.com/en-us/azure/governance/policy/concepts/initiative-definition-structure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policy/samples/built-in-policies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view/Microsoft_Azure_Security/PolicyMenuBlade/~/policy/subscriptionId/19969c81-e8ff-4585-8c2f-3f196b588227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fender-for-cloud/defender-for-servers-introduction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security/develop/threat-modeling-tool" TargetMode="External"/><Relationship Id="rId5" Type="http://schemas.openxmlformats.org/officeDocument/2006/relationships/hyperlink" Target="https://docs.microsoft.com/en-us/azure/defender-for-cloud/defender-for-sql-introduction" TargetMode="External"/><Relationship Id="rId4" Type="http://schemas.openxmlformats.org/officeDocument/2006/relationships/hyperlink" Target="https://docs.microsoft.com/en-us/azure/defender-for-cloud/deploy-vulnerability-assessment-vm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fender-for-cloud/deploy-vulnerability-assessment-vm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sentinel/overview" TargetMode="External"/><Relationship Id="rId3" Type="http://schemas.openxmlformats.org/officeDocument/2006/relationships/hyperlink" Target="https://docs.microsoft.com/en-us/azure/azure-monitor/alerts/alerts-overview" TargetMode="External"/><Relationship Id="rId7" Type="http://schemas.openxmlformats.org/officeDocument/2006/relationships/hyperlink" Target="https://docs.microsoft.com/en-us/azure/sentinel/detect-threats-custom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security/fundamentals/log-audit" TargetMode="External"/><Relationship Id="rId5" Type="http://schemas.openxmlformats.org/officeDocument/2006/relationships/hyperlink" Target="https://docs.microsoft.com/en-us/azure/azure-monitor/logs/data-retention-archive?tabs=portal-1%2Cportal-2" TargetMode="External"/><Relationship Id="rId10" Type="http://schemas.openxmlformats.org/officeDocument/2006/relationships/hyperlink" Target="https://docs.microsoft.com/en-us/azure/sentinel/investigate-cases" TargetMode="External"/><Relationship Id="rId4" Type="http://schemas.openxmlformats.org/officeDocument/2006/relationships/hyperlink" Target="https://docs.microsoft.com/en-us/azure/azure-monitor/essentials/diagnostic-settings?tabs=portal" TargetMode="External"/><Relationship Id="rId9" Type="http://schemas.openxmlformats.org/officeDocument/2006/relationships/hyperlink" Target="https://docs.microsoft.com/en-us/azure/sentinel/data-connectors-reference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monitor/alerts/alerts-overview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monitor/logs/data-retention-archive?tabs=portal-1%2Cportal-2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ntinel/detect-threats-custom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rest/api/storageservices/create-user-delegation-sas" TargetMode="External"/><Relationship Id="rId3" Type="http://schemas.openxmlformats.org/officeDocument/2006/relationships/hyperlink" Target="https://docs.microsoft.com/en-us/azure/storage/common/authorize-data-access" TargetMode="External"/><Relationship Id="rId7" Type="http://schemas.openxmlformats.org/officeDocument/2006/relationships/hyperlink" Target="https://docs.microsoft.com/en-us/azure/storage/files/storage-files-active-directory-overview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storage/blobs/authorize-access-azure-active-directory" TargetMode="External"/><Relationship Id="rId5" Type="http://schemas.openxmlformats.org/officeDocument/2006/relationships/hyperlink" Target="https://docs.microsoft.com/en-us/azure/active-directory/managed-identities-azure-resources/services-azure-active-directory-support" TargetMode="External"/><Relationship Id="rId4" Type="http://schemas.openxmlformats.org/officeDocument/2006/relationships/hyperlink" Target="https://docs.microsoft.com/en-us/azure/storage/common/storage-account-keys-manage?tabs=azure-porta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authorize-data-access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alion/oreilly-az-50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docs.microsoft.com/en-us/certifications/exams/az-500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example-scenario/data/fraud-detection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example-scenario/ai/intelligent-apps-image-processin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sql/database/transparent-data-encryption-tde-overview?view=azuresql&amp;tabs=azure-portal" TargetMode="External"/><Relationship Id="rId3" Type="http://schemas.openxmlformats.org/officeDocument/2006/relationships/hyperlink" Target="https://docs.microsoft.com/en-us/azure/cosmos-db/how-to-setup-rbac" TargetMode="External"/><Relationship Id="rId7" Type="http://schemas.openxmlformats.org/officeDocument/2006/relationships/hyperlink" Target="https://docs.microsoft.com/en-us/azure/azure-sql/database/dynamic-data-masking-overview?view=azuresql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azure-sql/database/auditing-overview?view=azuresql" TargetMode="External"/><Relationship Id="rId5" Type="http://schemas.openxmlformats.org/officeDocument/2006/relationships/hyperlink" Target="https://docs.microsoft.com/en-us/azure/cosmos-db/audit-control-plane-logs" TargetMode="External"/><Relationship Id="rId10" Type="http://schemas.openxmlformats.org/officeDocument/2006/relationships/hyperlink" Target="https://docs.microsoft.com/en-us/azure/cosmos-db/how-to-configure-vnet-service-endpoint" TargetMode="External"/><Relationship Id="rId4" Type="http://schemas.openxmlformats.org/officeDocument/2006/relationships/hyperlink" Target="https://docs.microsoft.com/en-us/azure/azure-sql/database/authentication-aad-overview?view=azuresql" TargetMode="External"/><Relationship Id="rId9" Type="http://schemas.openxmlformats.org/officeDocument/2006/relationships/hyperlink" Target="https://docs.microsoft.com/en-us/azure/synapse-analytics/security/synapse-workspace-managed-vnet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how-to-setup-rbac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authentication-aad-overview?view=azuresq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auditing-overview?view=azuresql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key-vault/keys/how-to-configure-key-rotation" TargetMode="External"/><Relationship Id="rId3" Type="http://schemas.openxmlformats.org/officeDocument/2006/relationships/hyperlink" Target="https://docs.microsoft.com/en-us/azure/key-vault/general/quick-create-portal" TargetMode="External"/><Relationship Id="rId7" Type="http://schemas.openxmlformats.org/officeDocument/2006/relationships/hyperlink" Target="https://docs.microsoft.com/en-us/azure/key-vault/general/about-keys-secrets-certificates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key-vault/certificates/certificate-scenarios" TargetMode="External"/><Relationship Id="rId5" Type="http://schemas.openxmlformats.org/officeDocument/2006/relationships/hyperlink" Target="https://docs.microsoft.com/en-us/azure/key-vault/general/authentication" TargetMode="External"/><Relationship Id="rId4" Type="http://schemas.openxmlformats.org/officeDocument/2006/relationships/hyperlink" Target="https://docs.microsoft.com/en-us/azure/key-vault/general/overview" TargetMode="External"/><Relationship Id="rId9" Type="http://schemas.openxmlformats.org/officeDocument/2006/relationships/hyperlink" Target="https://docs.microsoft.com/en-us/azure/key-vault/general/backup?tabs=azure-cli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create/Microsoft.KeyVault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key-vault/general/authentication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alion/oreilly-az-5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docs.microsoft.com/en-us/certifications/exams/az-500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key-vault/keys/how-to-configure-key-rotation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key-vault/general/backup?tabs=azure-cli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ertifications/exams/az-500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ka.ms/examdemo" TargetMode="External"/><Relationship Id="rId5" Type="http://schemas.openxmlformats.org/officeDocument/2006/relationships/hyperlink" Target="https://docs.microsoft.com/en-us/shows/exam-readiness-zone/preparing-for-az-500-manage-identity-and-access-1-of-4/" TargetMode="External"/><Relationship Id="rId4" Type="http://schemas.openxmlformats.org/officeDocument/2006/relationships/hyperlink" Target="https://query.prod.cms.rt.microsoft.com/cms/api/am/binary/RE3VC70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ertifications/exams/az-500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query.prod.cms.rt.microsoft.com/cms/api/am/binary/RE3VC70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ertifications/exams/az-500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ertifications/exams/az-500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"/>
          <p:cNvSpPr/>
          <p:nvPr/>
        </p:nvSpPr>
        <p:spPr>
          <a:xfrm>
            <a:off x="8412750" y="4408350"/>
            <a:ext cx="557100" cy="473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825" y="517524"/>
            <a:ext cx="3023005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4">
            <a:alphaModFix/>
          </a:blip>
          <a:srcRect r="8741" b="19060"/>
          <a:stretch/>
        </p:blipFill>
        <p:spPr>
          <a:xfrm>
            <a:off x="4571999" y="1818327"/>
            <a:ext cx="4571999" cy="332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86099" y="1183750"/>
            <a:ext cx="7229991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Microsoft Azure Security Technologies (AZ-500) Bootcamp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Get Certified as an Azure Security Engineer Associate</a:t>
            </a:r>
            <a:endParaRPr sz="1400" b="0" i="0" u="none" strike="noStrike" cap="non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514703" y="4512235"/>
            <a:ext cx="32640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December/2022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224000" y="163700"/>
            <a:ext cx="1869600" cy="2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sz="30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37677"/>
            <a:ext cx="9144000" cy="446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BBA7A-C1BA-5773-B47B-96092060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02" y="299033"/>
            <a:ext cx="6777595" cy="4844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2F7751-24E2-B9FE-2B8E-BF2DAEE914D7}"/>
              </a:ext>
            </a:extLst>
          </p:cNvPr>
          <p:cNvSpPr/>
          <p:nvPr/>
        </p:nvSpPr>
        <p:spPr>
          <a:xfrm>
            <a:off x="1447800" y="1766454"/>
            <a:ext cx="5458691" cy="10390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1413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8BD68A-3846-03A7-44CE-50AAAF61E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09" y="288806"/>
            <a:ext cx="7335982" cy="4854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F521DB-00C4-57D3-AC01-9EE0164CC4D4}"/>
              </a:ext>
            </a:extLst>
          </p:cNvPr>
          <p:cNvSpPr/>
          <p:nvPr/>
        </p:nvSpPr>
        <p:spPr>
          <a:xfrm>
            <a:off x="1032163" y="3810408"/>
            <a:ext cx="6532419" cy="10390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1159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D9AA0-28D4-8D08-63B0-0A9C0324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09" y="728284"/>
            <a:ext cx="7412182" cy="34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2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82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sz="30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4"/>
          <p:cNvSpPr/>
          <p:nvPr/>
        </p:nvSpPr>
        <p:spPr>
          <a:xfrm>
            <a:off x="8412750" y="4408350"/>
            <a:ext cx="557100" cy="473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225" y="517524"/>
            <a:ext cx="3023005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4"/>
          <p:cNvPicPr preferRelativeResize="0"/>
          <p:nvPr/>
        </p:nvPicPr>
        <p:blipFill rotWithShape="1">
          <a:blip r:embed="rId4">
            <a:alphaModFix/>
          </a:blip>
          <a:srcRect r="8741" b="19060"/>
          <a:stretch/>
        </p:blipFill>
        <p:spPr>
          <a:xfrm>
            <a:off x="4670557" y="1890000"/>
            <a:ext cx="4473445" cy="325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4"/>
          <p:cNvSpPr txBox="1"/>
          <p:nvPr/>
        </p:nvSpPr>
        <p:spPr>
          <a:xfrm>
            <a:off x="587275" y="1227304"/>
            <a:ext cx="46992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4"/>
          <p:cNvSpPr/>
          <p:nvPr/>
        </p:nvSpPr>
        <p:spPr>
          <a:xfrm>
            <a:off x="224000" y="163700"/>
            <a:ext cx="1869600" cy="2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4"/>
          <p:cNvSpPr txBox="1"/>
          <p:nvPr/>
        </p:nvSpPr>
        <p:spPr>
          <a:xfrm>
            <a:off x="489850" y="3340125"/>
            <a:ext cx="15063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Reza Salehi</a:t>
            </a:r>
            <a:endParaRPr sz="1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7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@zaalion</a:t>
            </a:r>
            <a:endParaRPr sz="1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3791" y="3517833"/>
            <a:ext cx="796750" cy="7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sz="30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24455"/>
            <a:ext cx="9144000" cy="449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0" y="-8900"/>
            <a:ext cx="9144000" cy="5143500"/>
          </a:xfrm>
          <a:prstGeom prst="rect">
            <a:avLst/>
          </a:prstGeom>
          <a:solidFill>
            <a:srgbClr val="D3002D"/>
          </a:solidFill>
          <a:ln w="9525" cap="flat" cmpd="sng">
            <a:solidFill>
              <a:srgbClr val="D300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557750" y="1149425"/>
            <a:ext cx="76275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Day 1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/>
        </p:nvSpPr>
        <p:spPr>
          <a:xfrm>
            <a:off x="398625" y="1864975"/>
            <a:ext cx="72327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4320" marR="0" lvl="0" indent="-25145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identity and access (30-35%)</a:t>
            </a:r>
            <a:endParaRPr/>
          </a:p>
          <a:p>
            <a:pPr marL="274320" marR="0" lvl="0" indent="-25145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platform protection (15-20%)</a:t>
            </a:r>
            <a:endParaRPr/>
          </a:p>
        </p:txBody>
      </p:sp>
      <p:sp>
        <p:nvSpPr>
          <p:cNvPr id="95" name="Google Shape;95;p12"/>
          <p:cNvSpPr txBox="1"/>
          <p:nvPr/>
        </p:nvSpPr>
        <p:spPr>
          <a:xfrm>
            <a:off x="398623" y="8067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Fundamentals Bootcamp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49803"/>
          </a:srgbClr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Azure Active Directory (Azure AD) identities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secure access by using Azure AD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application access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access control</a:t>
            </a:r>
            <a:endParaRPr sz="2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Identity and Access (30–35%)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Create and manage </a:t>
            </a:r>
            <a:r>
              <a:rPr lang="en-US" sz="20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managed identity </a:t>
            </a:r>
            <a:r>
              <a:rPr lang="en-US" sz="20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Azure resources</a:t>
            </a:r>
            <a:endParaRPr sz="20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Manage</a:t>
            </a:r>
            <a:r>
              <a:rPr lang="en-US" sz="20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Azure AD groups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Manage</a:t>
            </a:r>
            <a:r>
              <a:rPr lang="en-US" sz="20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Azure AD users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Manage</a:t>
            </a:r>
            <a:r>
              <a:rPr lang="en-US" sz="20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external identities </a:t>
            </a:r>
            <a:r>
              <a:rPr lang="en-US" sz="20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by using Azure AD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Manage administrative units</a:t>
            </a:r>
            <a:endParaRPr sz="2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398623" y="640461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Azure Active Directory (Azure AD) Identities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 descr="Enable system-assigned identity during VM cre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538" y="133350"/>
            <a:ext cx="7400925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761" y="0"/>
            <a:ext cx="8336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84085"/>
            <a:ext cx="9144000" cy="437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F1530B9-A26C-E1B3-63A5-B7F87B2AE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18" y="352115"/>
            <a:ext cx="4401164" cy="4439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/>
          <p:nvPr/>
        </p:nvSpPr>
        <p:spPr>
          <a:xfrm>
            <a:off x="398625" y="640300"/>
            <a:ext cx="3772325" cy="24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Reza Salehi</a:t>
            </a:r>
            <a:endParaRPr sz="25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Cloud Consultant and Trainer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           @zaalion</a:t>
            </a: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7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026" y="2151326"/>
            <a:ext cx="796750" cy="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25550" y="3086256"/>
            <a:ext cx="1745400" cy="174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" name="Google Shape;26;p2" descr="Microsoft Certified: Azure Security Engineer Associate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91076" y="3086255"/>
            <a:ext cx="1670288" cy="17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 descr="Microsoft Certified Trainer 2022-202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0024" y="3086255"/>
            <a:ext cx="1745400" cy="17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ernal Identities overview diagram.">
            <a:hlinkClick r:id="rId3"/>
            <a:extLst>
              <a:ext uri="{FF2B5EF4-FFF2-40B4-BE49-F238E27FC236}">
                <a16:creationId xmlns:a16="http://schemas.microsoft.com/office/drawing/2014/main" id="{FA400B5C-46AC-0D12-A316-8D54A5AD6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44" y="263236"/>
            <a:ext cx="5123312" cy="472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863" y="695063"/>
            <a:ext cx="7878274" cy="3753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58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4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4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4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4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4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5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5055" y="706580"/>
            <a:ext cx="5337014" cy="3875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39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263236" y="1718495"/>
            <a:ext cx="87630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Configure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Azure AD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Privileged Identity Management 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(PIM)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Conditional Access policies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including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MFA</a:t>
            </a:r>
            <a:endParaRPr sz="20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Implement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Azure AD Identity Protection</a:t>
            </a:r>
            <a:endParaRPr sz="20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passwordless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authentication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Configure access reviews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and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see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these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ones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too)</a:t>
            </a:r>
            <a:endParaRPr sz="22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98623" y="640461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Secure Access by Using Azure AD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0948"/>
            <a:ext cx="9144000" cy="500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7290" y="251912"/>
            <a:ext cx="5756241" cy="4759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230" y="1380959"/>
            <a:ext cx="8697539" cy="2381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98623" y="294099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AD Conditional Access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ekly digest email">
            <a:hlinkClick r:id="rId3"/>
            <a:extLst>
              <a:ext uri="{FF2B5EF4-FFF2-40B4-BE49-F238E27FC236}">
                <a16:creationId xmlns:a16="http://schemas.microsoft.com/office/drawing/2014/main" id="{57A018B0-906C-19A0-858D-DCCA2AE5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68" y="402573"/>
            <a:ext cx="5503863" cy="46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168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398623" y="294099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AD Multi-Factor Authentication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4" descr="Conceptual image of the various forms of multi-factor authentication.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813" y="1985963"/>
            <a:ext cx="75723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398623" y="578116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Passwordless authentication options for AAD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 descr="Authentication: Security versus convenienc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328" y="1262835"/>
            <a:ext cx="7075343" cy="346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0" y="-8900"/>
            <a:ext cx="9144000" cy="5143500"/>
          </a:xfrm>
          <a:prstGeom prst="rect">
            <a:avLst/>
          </a:prstGeom>
          <a:solidFill>
            <a:srgbClr val="D3002D"/>
          </a:solidFill>
          <a:ln w="9525" cap="flat" cmpd="sng">
            <a:solidFill>
              <a:srgbClr val="D300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557750" y="1149425"/>
            <a:ext cx="76275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Course Overview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398623" y="387928"/>
            <a:ext cx="7463832" cy="54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Access Reviews 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Screenshot that shows selecting Teams + Groups.">
            <a:hlinkClick r:id="rId3"/>
            <a:extLst>
              <a:ext uri="{FF2B5EF4-FFF2-40B4-BE49-F238E27FC236}">
                <a16:creationId xmlns:a16="http://schemas.microsoft.com/office/drawing/2014/main" id="{393B11E0-7F9E-54EE-7C41-927CB63E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928256"/>
            <a:ext cx="4921250" cy="40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11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304800" y="1461655"/>
            <a:ext cx="8714509" cy="322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Integrate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single sign-on (SSO) 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identity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providers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for authentication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Create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 app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registration</a:t>
            </a:r>
            <a:endParaRPr sz="20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app registration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permission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scopes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app registration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permission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consent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Manage API permissions 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to Azure subscriptions and resources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Configure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authentication method for a service principal</a:t>
            </a:r>
            <a:endParaRPr sz="22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398623" y="294099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Application Access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users at a large enterprise subscriber access the application">
            <a:hlinkClick r:id="rId3"/>
            <a:extLst>
              <a:ext uri="{FF2B5EF4-FFF2-40B4-BE49-F238E27FC236}">
                <a16:creationId xmlns:a16="http://schemas.microsoft.com/office/drawing/2014/main" id="{57F037B3-5657-E58B-D827-F026473C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282845"/>
            <a:ext cx="75914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7;p26">
            <a:extLst>
              <a:ext uri="{FF2B5EF4-FFF2-40B4-BE49-F238E27FC236}">
                <a16:creationId xmlns:a16="http://schemas.microsoft.com/office/drawing/2014/main" id="{1AB7D182-4B0E-E9E6-E009-FAB4B60DDB5B}"/>
              </a:ext>
            </a:extLst>
          </p:cNvPr>
          <p:cNvSpPr txBox="1"/>
          <p:nvPr/>
        </p:nvSpPr>
        <p:spPr>
          <a:xfrm>
            <a:off x="398623" y="294099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Federated Identity Pattern and SSO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398623" y="578116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Passwordless authentication options for AAD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38"/>
            <a:ext cx="9144000" cy="512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263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1956" y="190500"/>
            <a:ext cx="3509818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3077"/>
            <a:ext cx="9144000" cy="4857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178" y="961800"/>
            <a:ext cx="8735644" cy="321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311728" y="1454728"/>
            <a:ext cx="8478982" cy="322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Azure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role permissions </a:t>
            </a:r>
            <a:r>
              <a:rPr lang="en-US" sz="20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for management groups, subscriptions, resource groups, and resources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</a:t>
            </a:r>
            <a:r>
              <a:rPr lang="en-US" sz="22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role and resource permissions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Assign</a:t>
            </a:r>
            <a:r>
              <a:rPr lang="en-US" sz="22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built-in Azure AD roles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assign custom </a:t>
            </a:r>
            <a:r>
              <a:rPr lang="en-US" sz="22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roles, including Azure roles and Azure AD roles</a:t>
            </a:r>
            <a:endParaRPr sz="22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398623" y="294099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Access Control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017" y="0"/>
            <a:ext cx="8765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3215" y="471502"/>
            <a:ext cx="6517569" cy="445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122" y="4493182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3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AZ-500 Bootcamp</a:t>
            </a:r>
            <a:endParaRPr sz="3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7344" y="4489704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/>
          <p:nvPr/>
        </p:nvSpPr>
        <p:spPr>
          <a:xfrm>
            <a:off x="398625" y="1478500"/>
            <a:ext cx="63138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Day 1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identity and access</a:t>
            </a:r>
            <a:endParaRPr/>
          </a:p>
          <a:p>
            <a:pPr marL="9144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Implement platform protection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3218" y="550156"/>
            <a:ext cx="6357564" cy="40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49803"/>
          </a:srgbClr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advanced network security</a:t>
            </a:r>
            <a:endParaRPr sz="2200"/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advanced security for compute</a:t>
            </a:r>
            <a:endParaRPr sz="2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Platform Protection (15–20%)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398625" y="1184564"/>
            <a:ext cx="7720200" cy="363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Secure the connectivity of hybrid networks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Secure the connectivity of virtual networks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Create and configure Azure Firewall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Create and configure Azure Firewall Manager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Create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configure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Azure Application Gateway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Create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configure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Azure Front Door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Create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configure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Web Application Firewall 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(WAF)</a:t>
            </a: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a resource firewall,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including storage account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Azure SQL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Azure Key Vault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Azure App Service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network isolation for Web Apps 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Azure Functions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Implement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1"/>
              </a:rPr>
              <a:t>Azure Service Endpoints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2"/>
              </a:rPr>
              <a:t>Implement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Azure Private Endpoints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including integrating with other services</a:t>
            </a: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Implement</a:t>
            </a: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Azure Private Links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lang="en-US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Azure DDoS Protection</a:t>
            </a:r>
            <a:endParaRPr sz="16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398623" y="374073"/>
            <a:ext cx="8302032" cy="5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Advanced Network Security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230" y="1176142"/>
            <a:ext cx="8697539" cy="279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398623" y="301028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Hybrid Network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ub-and-spoke topology architecture diagram">
            <a:hlinkClick r:id="rId3"/>
            <a:extLst>
              <a:ext uri="{FF2B5EF4-FFF2-40B4-BE49-F238E27FC236}">
                <a16:creationId xmlns:a16="http://schemas.microsoft.com/office/drawing/2014/main" id="{DF831B8B-4835-9397-C73A-05F06A3B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99" y="376841"/>
            <a:ext cx="4950402" cy="465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1F26D28-AC1B-FC29-41F0-ED322DD1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86" y="708428"/>
            <a:ext cx="7324028" cy="41920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 descr="imageURLrout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471488"/>
            <a:ext cx="68580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2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2153" y="514063"/>
            <a:ext cx="6039693" cy="411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2004" y="450272"/>
            <a:ext cx="3979991" cy="424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Diagram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198C389-69EA-F6D1-75AF-130F1CAB0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382" y="447272"/>
            <a:ext cx="5745585" cy="45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122" y="4493182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3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AZ-500 Bootcamp</a:t>
            </a:r>
            <a:endParaRPr sz="3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7344" y="4489704"/>
            <a:ext cx="417164" cy="33719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 txBox="1"/>
          <p:nvPr/>
        </p:nvSpPr>
        <p:spPr>
          <a:xfrm>
            <a:off x="398624" y="1478500"/>
            <a:ext cx="7916433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Day 2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Manage security operations</a:t>
            </a:r>
            <a:endParaRPr/>
          </a:p>
          <a:p>
            <a:pPr marL="9144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Secure data and applications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3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3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4205" y="537375"/>
            <a:ext cx="5010790" cy="437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3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3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DE0CA2D-4059-B0F1-6CC3-A39BD7814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99" y="1909670"/>
            <a:ext cx="8611802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7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3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3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E8787785-8735-B297-4B4E-D44E2A84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53" y="1147141"/>
            <a:ext cx="7603283" cy="31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01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4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4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652" y="828431"/>
            <a:ext cx="8392696" cy="348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4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4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F89437F1-DE5B-8D06-A1ED-E6FE7939E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818" y="506170"/>
            <a:ext cx="6642940" cy="44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8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Endpoint Protection for virtual machines 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(VMs)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and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manage security updates for VMs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Configure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security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container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services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Manage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access to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Azure Container Registry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Configure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security for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serverless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compute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security for an Azure App Service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encryption at rest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encryption in transit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Advanced Security for Compute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CA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Windows Defender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CA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Microsoft System Center endpoint protection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CA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Trend Micro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CA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Symantec endpoint protection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McAfee endpoint protection for Windows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McAfee Endpoint Security for Linux Threat Prevention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CA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Sophos Antivirus for Linux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98622" y="325582"/>
            <a:ext cx="7720141" cy="92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Endpoint Protection for Azure VMs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B1308-8CD4-3102-D9B2-973B45B73B3C}"/>
              </a:ext>
            </a:extLst>
          </p:cNvPr>
          <p:cNvSpPr txBox="1"/>
          <p:nvPr/>
        </p:nvSpPr>
        <p:spPr>
          <a:xfrm>
            <a:off x="4100946" y="455893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hlinkClick r:id="rId3"/>
              </a:rPr>
              <a:t>https://learn.microsoft.com/en-us/azure/defender-for-cloud/endpoint-protection-recommendations-technical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271615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/>
        </p:nvSpPr>
        <p:spPr>
          <a:xfrm>
            <a:off x="398622" y="401783"/>
            <a:ext cx="8648395" cy="79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and Manage Security Updates for VMs</a:t>
            </a:r>
          </a:p>
        </p:txBody>
      </p:sp>
      <p:pic>
        <p:nvPicPr>
          <p:cNvPr id="10242" name="Picture 2" descr="Update Management workflow">
            <a:hlinkClick r:id="rId3"/>
            <a:extLst>
              <a:ext uri="{FF2B5EF4-FFF2-40B4-BE49-F238E27FC236}">
                <a16:creationId xmlns:a16="http://schemas.microsoft.com/office/drawing/2014/main" id="{6A277DCF-57B8-350B-DF7D-699AAA9E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90" y="893616"/>
            <a:ext cx="6388709" cy="41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29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Security considerations for Azure Container Instances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Overview of Microsoft Defender for Containers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Azure security baseline for Container Instances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Security concepts for applications and clusters in Azure Kubernetes Service (AKS)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Authentication and authorization in Azure Container Apps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98623" y="367145"/>
            <a:ext cx="8530632" cy="51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Security for Container Services</a:t>
            </a:r>
          </a:p>
        </p:txBody>
      </p:sp>
    </p:spTree>
    <p:extLst>
      <p:ext uri="{BB962C8B-B14F-4D97-AF65-F5344CB8AC3E}">
        <p14:creationId xmlns:p14="http://schemas.microsoft.com/office/powerpoint/2010/main" val="3294334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Authenticate with an Azure container registry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Azure Container Registry roles and permissions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98622" y="290945"/>
            <a:ext cx="8627613" cy="56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Access to Azure Container Registry</a:t>
            </a:r>
          </a:p>
        </p:txBody>
      </p:sp>
      <p:pic>
        <p:nvPicPr>
          <p:cNvPr id="11266" name="Picture 2" descr="Diagram that shows the real-time scoring of R machine learning models on Azure.">
            <a:hlinkClick r:id="rId5"/>
            <a:extLst>
              <a:ext uri="{FF2B5EF4-FFF2-40B4-BE49-F238E27FC236}">
                <a16:creationId xmlns:a16="http://schemas.microsoft.com/office/drawing/2014/main" id="{88D99E6E-102C-8B53-2C27-AE4F496F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346" y="2238210"/>
            <a:ext cx="4842597" cy="280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6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sz="30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398622" y="1579418"/>
            <a:ext cx="7720141" cy="280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Secure access and data in Azure Logic Apps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hlink"/>
                </a:solidFill>
                <a:hlinkClick r:id="rId4"/>
              </a:rPr>
              <a:t>Secure Azure Functions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Security for Serverless Compute</a:t>
            </a:r>
          </a:p>
        </p:txBody>
      </p:sp>
    </p:spTree>
    <p:extLst>
      <p:ext uri="{BB962C8B-B14F-4D97-AF65-F5344CB8AC3E}">
        <p14:creationId xmlns:p14="http://schemas.microsoft.com/office/powerpoint/2010/main" val="1047315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398622" y="1715386"/>
            <a:ext cx="7720141" cy="266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Security in Azure App Service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Security recommendations for App Service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Azure security baseline for App Service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Security for an 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3758319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398622" y="1275907"/>
            <a:ext cx="7720141" cy="310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Azure Data Encryption at rest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Azure Storage encryption for data at rest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Data encryption in Azure Cosmos DB</a:t>
            </a: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endParaRPr lang="en-US"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98623" y="346365"/>
            <a:ext cx="7463832" cy="54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Encryption at </a:t>
            </a:r>
            <a:r>
              <a:rPr lang="en-US" sz="3300" b="1" dirty="0"/>
              <a:t>R</a:t>
            </a: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</a:t>
            </a:r>
          </a:p>
        </p:txBody>
      </p:sp>
      <p:pic>
        <p:nvPicPr>
          <p:cNvPr id="12290" name="Picture 2" descr="Components">
            <a:hlinkClick r:id="rId3"/>
            <a:extLst>
              <a:ext uri="{FF2B5EF4-FFF2-40B4-BE49-F238E27FC236}">
                <a16:creationId xmlns:a16="http://schemas.microsoft.com/office/drawing/2014/main" id="{ED747AD1-E475-B25D-92F8-02C0B7E5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80" y="2757813"/>
            <a:ext cx="4886879" cy="203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11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398622" y="1311349"/>
            <a:ext cx="7720141" cy="307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Encryption of data in transit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398623" y="318655"/>
            <a:ext cx="7463832" cy="5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Encryption in Transit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947DA-CD8D-77B8-9910-B9E6C7E42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62" y="2294387"/>
            <a:ext cx="6173061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35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/>
          <p:nvPr/>
        </p:nvSpPr>
        <p:spPr>
          <a:xfrm>
            <a:off x="0" y="-8900"/>
            <a:ext cx="9144000" cy="5143500"/>
          </a:xfrm>
          <a:prstGeom prst="rect">
            <a:avLst/>
          </a:prstGeom>
          <a:solidFill>
            <a:srgbClr val="D3002D"/>
          </a:solidFill>
          <a:ln w="9525" cap="flat" cmpd="sng">
            <a:solidFill>
              <a:srgbClr val="D300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557750" y="1149425"/>
            <a:ext cx="76275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Day 2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/>
        </p:nvSpPr>
        <p:spPr>
          <a:xfrm>
            <a:off x="398625" y="1864975"/>
            <a:ext cx="72327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4320" marR="0" lvl="0" indent="-25145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security operations (25–30%)</a:t>
            </a:r>
            <a:endParaRPr/>
          </a:p>
          <a:p>
            <a:pPr marL="274320" marR="0" lvl="0" indent="-25145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Secure data and applications (25–30%)</a:t>
            </a:r>
            <a:endParaRPr/>
          </a:p>
          <a:p>
            <a:pPr marL="274320" marR="0" lvl="0" indent="-13715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0"/>
          <p:cNvSpPr txBox="1"/>
          <p:nvPr/>
        </p:nvSpPr>
        <p:spPr>
          <a:xfrm>
            <a:off x="398623" y="8067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Fundamentals Bootcamp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49803"/>
          </a:srgbClr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centralized policy management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and manage threat protection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and manage security monitoring solutions</a:t>
            </a:r>
            <a:endParaRPr sz="2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Security Operations (25–30%)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/>
        </p:nvSpPr>
        <p:spPr>
          <a:xfrm>
            <a:off x="398622" y="1711036"/>
            <a:ext cx="7720141" cy="267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a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custom security policy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Create a policy initiative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security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settings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auditing by using Azure Policy</a:t>
            </a:r>
            <a:endParaRPr dirty="0"/>
          </a:p>
        </p:txBody>
      </p:sp>
      <p:sp>
        <p:nvSpPr>
          <p:cNvPr id="363" name="Google Shape;363;p55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Centralized Policy Management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8305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/>
        </p:nvSpPr>
        <p:spPr>
          <a:xfrm>
            <a:off x="398622" y="1711036"/>
            <a:ext cx="7720141" cy="267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Azure Policy built-in policy definitions</a:t>
            </a:r>
            <a:endParaRPr dirty="0"/>
          </a:p>
        </p:txBody>
      </p:sp>
      <p:sp>
        <p:nvSpPr>
          <p:cNvPr id="363" name="Google Shape;363;p55"/>
          <p:cNvSpPr txBox="1"/>
          <p:nvPr/>
        </p:nvSpPr>
        <p:spPr>
          <a:xfrm>
            <a:off x="398623" y="360219"/>
            <a:ext cx="7463832" cy="554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Built-in Policy Definitions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3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3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3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3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3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020"/>
            <a:ext cx="9144000" cy="510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1A105-0B96-517B-D5F8-7629B5A3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144"/>
            <a:ext cx="9144000" cy="46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59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/>
        </p:nvSpPr>
        <p:spPr>
          <a:xfrm>
            <a:off x="398622" y="1627908"/>
            <a:ext cx="7720141" cy="275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Microsoft Defender for Servers 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(not including Microsoft Defender for Endpoint)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Evaluate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vulnerability scans from Microsoft Defender for Cloud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Microsoft Defender for SQL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Microsoft Threat Modeling Tool 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and Manage Threat Protection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7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7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7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7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7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7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7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5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763" y="616527"/>
            <a:ext cx="7566058" cy="404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/>
        </p:nvSpPr>
        <p:spPr>
          <a:xfrm>
            <a:off x="398622" y="1683326"/>
            <a:ext cx="7720141" cy="27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Create and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customize alert rules by using Azure Monitor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diagnostic logging 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log retention 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by using Azure Monitor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Monitor security 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logs by using Azure Monitor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Create and customize 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alert rules in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Microsoft Sentinel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connectors in Microsoft Sentinel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Evaluate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alerts and incidents 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in Microsoft Sentinel</a:t>
            </a:r>
            <a:endParaRPr dirty="0"/>
          </a:p>
        </p:txBody>
      </p:sp>
      <p:sp>
        <p:nvSpPr>
          <p:cNvPr id="388" name="Google Shape;388;p58"/>
          <p:cNvSpPr txBox="1"/>
          <p:nvPr/>
        </p:nvSpPr>
        <p:spPr>
          <a:xfrm>
            <a:off x="398623" y="668173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and Manage Security Monitoring Solutions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7" name="Google Shape;2717;p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66905"/>
            <a:ext cx="7557405" cy="50765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52A99E-EB2F-CE70-B3B7-B9A042FC807B}"/>
              </a:ext>
            </a:extLst>
          </p:cNvPr>
          <p:cNvSpPr txBox="1"/>
          <p:nvPr/>
        </p:nvSpPr>
        <p:spPr>
          <a:xfrm>
            <a:off x="110836" y="4694854"/>
            <a:ext cx="45720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CA" sz="1200" dirty="0"/>
              <a:t>https://learn.microsoft.com/en-us/azure/azure-monitor/overview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9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9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9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9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9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9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9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59" descr="Graphic explaining Azure Monitor alerts.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673" y="602673"/>
            <a:ext cx="7827818" cy="411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0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0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0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0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0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0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0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0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6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704" y="837958"/>
            <a:ext cx="8716591" cy="346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1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1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61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1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1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1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61" descr="Start creating a custom analytics rul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4752" y="380999"/>
            <a:ext cx="4794496" cy="454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49803"/>
          </a:srgbClr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/>
        </p:nvSpPr>
        <p:spPr>
          <a:xfrm>
            <a:off x="398622" y="1718495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security for storage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security for data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Configure and manage Azure Key Vault</a:t>
            </a:r>
            <a:endParaRPr sz="2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Secure Data and Applications (25–30%)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access control for storage accounts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storage account access keys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Azure AD authentication 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Azure Blobs 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Azure Files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Configure delegated access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3"/>
          <p:cNvSpPr txBox="1"/>
          <p:nvPr/>
        </p:nvSpPr>
        <p:spPr>
          <a:xfrm>
            <a:off x="398623" y="280245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Security for Storage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4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4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4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4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4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4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4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6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581" y="865968"/>
            <a:ext cx="7543547" cy="371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sz="30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31615"/>
            <a:ext cx="9144000" cy="448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5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5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5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picture containing diagram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F211547-6D32-B591-F2A3-30864F321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72" y="1656883"/>
            <a:ext cx="8243455" cy="190546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5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5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5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8" name="Picture 2" descr="Architecture for image classification">
            <a:hlinkClick r:id="rId3"/>
            <a:extLst>
              <a:ext uri="{FF2B5EF4-FFF2-40B4-BE49-F238E27FC236}">
                <a16:creationId xmlns:a16="http://schemas.microsoft.com/office/drawing/2014/main" id="{E1B67602-4097-20A6-57F4-145454C3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3" y="882853"/>
            <a:ext cx="8250382" cy="368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656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6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6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6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6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6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6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6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6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1836" y="484909"/>
            <a:ext cx="6395527" cy="433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/>
          <p:nvPr/>
        </p:nvSpPr>
        <p:spPr>
          <a:xfrm>
            <a:off x="398622" y="1420624"/>
            <a:ext cx="7720141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Enable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database authentication </a:t>
            </a: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using Azure </a:t>
            </a: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AD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Enable</a:t>
            </a: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database auditing</a:t>
            </a:r>
            <a:endParaRPr sz="18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dynamic masking on SQL workloads</a:t>
            </a:r>
            <a:endParaRPr sz="18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database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encryption</a:t>
            </a: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for Azure SQL Database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Implement network isolation for data solutions, including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Azure Synapse Analytics </a:t>
            </a:r>
            <a:r>
              <a:rPr lang="en-US"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Azure Cosmos DB</a:t>
            </a:r>
            <a:endParaRPr sz="18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/>
          <p:nvPr/>
        </p:nvSpPr>
        <p:spPr>
          <a:xfrm>
            <a:off x="398623" y="280245"/>
            <a:ext cx="7463832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Security for Data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8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8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8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8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8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8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8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8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8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8" descr="RBAC concepts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6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704" y="728405"/>
            <a:ext cx="8354591" cy="368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9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9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9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9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9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9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9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9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9" descr="RBAC concepts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 descr="aad auth diagram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714" y="523587"/>
            <a:ext cx="7168572" cy="409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0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0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0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70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0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0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0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70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0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0" descr="RBAC concepts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0" descr="aad auth diagram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0" descr="Screenshot that shows the View server settings link highlighted on the database auditing page."/>
          <p:cNvSpPr/>
          <p:nvPr/>
        </p:nvSpPr>
        <p:spPr>
          <a:xfrm>
            <a:off x="6096000" y="4095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7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6041" y="621444"/>
            <a:ext cx="6431917" cy="410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/>
        </p:nvSpPr>
        <p:spPr>
          <a:xfrm>
            <a:off x="398622" y="1766454"/>
            <a:ext cx="7720141" cy="2618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Create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and 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Key Vault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Configure access to Key Vault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Manage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certificates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secrets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keys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key rotation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backup and recovery of certificates, secrets, and keys</a:t>
            </a:r>
            <a:endParaRPr sz="18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1"/>
          <p:cNvSpPr txBox="1"/>
          <p:nvPr/>
        </p:nvSpPr>
        <p:spPr>
          <a:xfrm>
            <a:off x="398623" y="598901"/>
            <a:ext cx="5551904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and Manage Azure Key Vault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2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2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2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2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2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2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2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2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2" descr="RBAC concepts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2" descr="aad auth diagram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2" descr="Screenshot that shows the View server settings link highlighted on the database auditing page."/>
          <p:cNvSpPr/>
          <p:nvPr/>
        </p:nvSpPr>
        <p:spPr>
          <a:xfrm>
            <a:off x="6096000" y="4095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7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891" y="611272"/>
            <a:ext cx="5238672" cy="422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3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3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3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3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3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3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3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3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3" descr="RBAC concepts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3" descr="aad auth diagram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73" descr="Screenshot that shows the View server settings link highlighted on the database auditing page."/>
          <p:cNvSpPr/>
          <p:nvPr/>
        </p:nvSpPr>
        <p:spPr>
          <a:xfrm>
            <a:off x="6096000" y="4095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7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6672" y="250639"/>
            <a:ext cx="4716121" cy="474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Repository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398625" y="1173700"/>
            <a:ext cx="84096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https://github.com/zaalion/oreilly-az-500</a:t>
            </a:r>
            <a:endParaRPr sz="30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48446"/>
            <a:ext cx="9144000" cy="444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4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4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4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4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4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4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4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4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4" descr="RBAC concepts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4" descr="aad auth diagram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4" descr="Screenshot that shows the View server settings link highlighted on the database auditing page."/>
          <p:cNvSpPr/>
          <p:nvPr/>
        </p:nvSpPr>
        <p:spPr>
          <a:xfrm>
            <a:off x="6096000" y="4095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7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1994" y="742950"/>
            <a:ext cx="5400011" cy="3941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 descr="Diagram of Azure Front Door routing user traffic to endpoints.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4" descr="WAF overview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4" descr="Securing Azure services to virtual networks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4" descr="Diagram of the reference architecture for a DDoS Protection Standard protected PaaS web application."/>
          <p:cNvSpPr/>
          <p:nvPr/>
        </p:nvSpPr>
        <p:spPr>
          <a:xfrm>
            <a:off x="4876800" y="2876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4" descr="Update Management workflow"/>
          <p:cNvSpPr/>
          <p:nvPr/>
        </p:nvSpPr>
        <p:spPr>
          <a:xfrm>
            <a:off x="5029200" y="3028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4" descr="Azure Active Directory integration for AKS clusters"/>
          <p:cNvSpPr/>
          <p:nvPr/>
        </p:nvSpPr>
        <p:spPr>
          <a:xfrm>
            <a:off x="5181600" y="3181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4" descr="Azure AD Identity Protection diagram"/>
          <p:cNvSpPr/>
          <p:nvPr/>
        </p:nvSpPr>
        <p:spPr>
          <a:xfrm>
            <a:off x="5334000" y="3333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4" descr="Process flow diagram for Microsoft Defender for Cloud's built-in vulnerability scanner."/>
          <p:cNvSpPr/>
          <p:nvPr/>
        </p:nvSpPr>
        <p:spPr>
          <a:xfrm>
            <a:off x="5486400" y="3486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4" descr="Overview of data retention and archive periods"/>
          <p:cNvSpPr/>
          <p:nvPr/>
        </p:nvSpPr>
        <p:spPr>
          <a:xfrm>
            <a:off x="5638800" y="36385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4" descr="RBAC concepts"/>
          <p:cNvSpPr/>
          <p:nvPr/>
        </p:nvSpPr>
        <p:spPr>
          <a:xfrm>
            <a:off x="5791200" y="3790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4" descr="aad auth diagram"/>
          <p:cNvSpPr/>
          <p:nvPr/>
        </p:nvSpPr>
        <p:spPr>
          <a:xfrm>
            <a:off x="5943600" y="3943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4" descr="Screenshot that shows the View server settings link highlighted on the database auditing page."/>
          <p:cNvSpPr/>
          <p:nvPr/>
        </p:nvSpPr>
        <p:spPr>
          <a:xfrm>
            <a:off x="6096000" y="4095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62" name="Picture 2" descr="Screenshot showing where to select the Download Backup button in a key vault.">
            <a:hlinkClick r:id="rId3"/>
            <a:extLst>
              <a:ext uri="{FF2B5EF4-FFF2-40B4-BE49-F238E27FC236}">
                <a16:creationId xmlns:a16="http://schemas.microsoft.com/office/drawing/2014/main" id="{FF034B0F-E5A7-4456-8AC4-FB73CC434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2" y="1508890"/>
            <a:ext cx="8111836" cy="197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55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/>
          <p:nvPr/>
        </p:nvSpPr>
        <p:spPr>
          <a:xfrm>
            <a:off x="0" y="-8900"/>
            <a:ext cx="9144000" cy="5143500"/>
          </a:xfrm>
          <a:prstGeom prst="rect">
            <a:avLst/>
          </a:prstGeom>
          <a:solidFill>
            <a:srgbClr val="D3002D"/>
          </a:solidFill>
          <a:ln w="9525" cap="flat" cmpd="sng">
            <a:solidFill>
              <a:srgbClr val="D300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5"/>
          <p:cNvSpPr txBox="1"/>
          <p:nvPr/>
        </p:nvSpPr>
        <p:spPr>
          <a:xfrm>
            <a:off x="557750" y="1149425"/>
            <a:ext cx="76275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Exam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6"/>
          <p:cNvSpPr txBox="1"/>
          <p:nvPr/>
        </p:nvSpPr>
        <p:spPr>
          <a:xfrm>
            <a:off x="398625" y="1249900"/>
            <a:ext cx="81906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Number of Questions ~45 Questions</a:t>
            </a:r>
            <a:endParaRPr/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Multiple choice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Drag and drop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Scenario based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There will NOT be hands-on labs but watch for updates!</a:t>
            </a:r>
            <a:endParaRPr/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Pass Score 700 (on a scale of 1-1000)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6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in AZ-500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7"/>
          <p:cNvSpPr txBox="1"/>
          <p:nvPr/>
        </p:nvSpPr>
        <p:spPr>
          <a:xfrm>
            <a:off x="398623" y="1487700"/>
            <a:ext cx="83886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 AZ-500 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Skills measured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AZ-500 Exam Prep videos 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Demo the exam experience by visiting our </a:t>
            </a:r>
            <a:r>
              <a:rPr lang="en-US" sz="2000" b="0" i="0" u="sng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 Sandbox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7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AZ-500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/>
        </p:nvSpPr>
        <p:spPr>
          <a:xfrm>
            <a:off x="398625" y="1478500"/>
            <a:ext cx="8388600" cy="234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Exam AZ-204:                                         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https://learn.microsoft.com/en-us/certifications/exams/az-500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Skills measured : </a:t>
            </a:r>
            <a:r>
              <a:rPr lang="en-US" sz="2000" u="sng" dirty="0">
                <a:solidFill>
                  <a:schemeClr val="hlink"/>
                </a:solidFill>
                <a:hlinkClick r:id="rId4"/>
              </a:rPr>
              <a:t>https://query.prod.cms.rt.microsoft.com/cms/api/am/binary/RE3VC70</a:t>
            </a:r>
            <a:endParaRPr sz="2000" dirty="0">
              <a:solidFill>
                <a:srgbClr val="595959"/>
              </a:solidFill>
            </a:endParaRPr>
          </a:p>
        </p:txBody>
      </p:sp>
      <p:sp>
        <p:nvSpPr>
          <p:cNvPr id="404" name="Google Shape;404;p61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800" b="1" dirty="0"/>
              <a:t>AZ-500</a:t>
            </a:r>
            <a:endParaRPr sz="12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/>
        </p:nvSpPr>
        <p:spPr>
          <a:xfrm>
            <a:off x="398623" y="349515"/>
            <a:ext cx="819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800" b="1" dirty="0"/>
              <a:t>Questions in AZ-500</a:t>
            </a:r>
            <a:endParaRPr sz="12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4105FB2-0B51-8BAE-16CE-E559A12F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71" y="1860714"/>
            <a:ext cx="8659091" cy="157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348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33B2A80-33A5-A402-48D3-D58B3ACDC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891"/>
            <a:ext cx="9144000" cy="472571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C16D4-E3AD-A600-7FC0-503D5454E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514"/>
            <a:ext cx="9144000" cy="286047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09DCC-1E85-9910-55A2-7B0A6518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64" y="403457"/>
            <a:ext cx="7526328" cy="47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21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D3002D"/>
      </a:dk1>
      <a:lt1>
        <a:srgbClr val="FFFFFF"/>
      </a:lt1>
      <a:dk2>
        <a:srgbClr val="000000"/>
      </a:dk2>
      <a:lt2>
        <a:srgbClr val="F8F8F8"/>
      </a:lt2>
      <a:accent1>
        <a:srgbClr val="B9002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1128</Words>
  <Application>Microsoft Office PowerPoint</Application>
  <PresentationFormat>On-screen Show (16:9)</PresentationFormat>
  <Paragraphs>216</Paragraphs>
  <Slides>104</Slides>
  <Notes>104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Reza Salehi</cp:lastModifiedBy>
  <cp:revision>70</cp:revision>
  <dcterms:modified xsi:type="dcterms:W3CDTF">2022-11-14T20:09:28Z</dcterms:modified>
</cp:coreProperties>
</file>